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DC16C3-4A3D-4CA5-8E73-14113A046747}" vWet="4" dt="2023-10-09T12:41:03.561"/>
    <p1510:client id="{F03B0426-C9DF-755D-9EFB-75C4FCF80012}" v="133" dt="2023-10-09T12:43:17.7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26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7E21-75E7-4717-9AE9-B361541857A4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1E6F-752A-418B-B01B-26567BE7A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59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7E21-75E7-4717-9AE9-B361541857A4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1E6F-752A-418B-B01B-26567BE7A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634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7E21-75E7-4717-9AE9-B361541857A4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1E6F-752A-418B-B01B-26567BE7A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156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7E21-75E7-4717-9AE9-B361541857A4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1E6F-752A-418B-B01B-26567BE7A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345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7E21-75E7-4717-9AE9-B361541857A4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1E6F-752A-418B-B01B-26567BE7A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984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7E21-75E7-4717-9AE9-B361541857A4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1E6F-752A-418B-B01B-26567BE7A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333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7E21-75E7-4717-9AE9-B361541857A4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1E6F-752A-418B-B01B-26567BE7A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82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7E21-75E7-4717-9AE9-B361541857A4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1E6F-752A-418B-B01B-26567BE7A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076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7E21-75E7-4717-9AE9-B361541857A4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1E6F-752A-418B-B01B-26567BE7A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542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7E21-75E7-4717-9AE9-B361541857A4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1E6F-752A-418B-B01B-26567BE7A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832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7E21-75E7-4717-9AE9-B361541857A4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1E6F-752A-418B-B01B-26567BE7A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442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D7E21-75E7-4717-9AE9-B361541857A4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31E6F-752A-418B-B01B-26567BE7A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442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7B960EE-2B69-BC7E-E529-8576CD0FF244}"/>
              </a:ext>
            </a:extLst>
          </p:cNvPr>
          <p:cNvSpPr txBox="1"/>
          <p:nvPr/>
        </p:nvSpPr>
        <p:spPr>
          <a:xfrm>
            <a:off x="0" y="-16212"/>
            <a:ext cx="4633784" cy="22478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80000"/>
              </a:lnSpc>
            </a:pPr>
            <a:r>
              <a:rPr lang="en-US" sz="3200" b="1" cap="all" spc="50" err="1">
                <a:solidFill>
                  <a:srgbClr val="000000"/>
                </a:solidFill>
                <a:effectLst/>
                <a:latin typeface="Century Gothic"/>
                <a:ea typeface="MS Mincho"/>
                <a:cs typeface="Times New Roman"/>
              </a:rPr>
              <a:t>strangford</a:t>
            </a:r>
            <a:r>
              <a:rPr lang="en-US" sz="3200" b="1" cap="all" spc="50">
                <a:solidFill>
                  <a:srgbClr val="000000"/>
                </a:solidFill>
                <a:effectLst/>
                <a:latin typeface="Century Gothic"/>
                <a:ea typeface="MS Mincho"/>
                <a:cs typeface="Times New Roman"/>
              </a:rPr>
              <a:t> Integrated college</a:t>
            </a:r>
            <a:r>
              <a:rPr lang="en-US" sz="3200" b="1" cap="all" spc="50">
                <a:solidFill>
                  <a:srgbClr val="000000"/>
                </a:solidFill>
                <a:latin typeface="Century Gothic"/>
                <a:ea typeface="MS Mincho"/>
                <a:cs typeface="Times New Roman"/>
              </a:rPr>
              <a:t> </a:t>
            </a:r>
            <a:endParaRPr lang="en-GB" sz="4000" b="1" cap="all" spc="50">
              <a:solidFill>
                <a:srgbClr val="000000"/>
              </a:solidFill>
              <a:effectLst/>
              <a:latin typeface="Century Gothic" panose="020B0502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4000" b="1">
                <a:solidFill>
                  <a:srgbClr val="00B050"/>
                </a:solidFill>
                <a:effectLst/>
                <a:latin typeface="Century Gothic"/>
                <a:ea typeface="MS Mincho"/>
                <a:cs typeface="Times New Roman"/>
              </a:rPr>
              <a:t>Eco Schools</a:t>
            </a:r>
          </a:p>
          <a:p>
            <a:r>
              <a:rPr lang="en-GB" b="1">
                <a:solidFill>
                  <a:srgbClr val="00B050"/>
                </a:solidFill>
                <a:latin typeface="Century Gothic"/>
                <a:ea typeface="MS Mincho"/>
                <a:cs typeface="Times New Roman"/>
              </a:rPr>
              <a:t>September 2023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50E5479-76A5-086B-FCCB-413FC84BCB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726213"/>
              </p:ext>
            </p:extLst>
          </p:nvPr>
        </p:nvGraphicFramePr>
        <p:xfrm>
          <a:off x="3941795" y="2225376"/>
          <a:ext cx="2916196" cy="6946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196">
                  <a:extLst>
                    <a:ext uri="{9D8B030D-6E8A-4147-A177-3AD203B41FA5}">
                      <a16:colId xmlns:a16="http://schemas.microsoft.com/office/drawing/2014/main" val="3043621411"/>
                    </a:ext>
                  </a:extLst>
                </a:gridCol>
              </a:tblGrid>
              <a:tr h="6946430">
                <a:tc>
                  <a:txBody>
                    <a:bodyPr/>
                    <a:lstStyle/>
                    <a:p>
                      <a:endParaRPr lang="en-GB" b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745741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47042841-E6E8-9331-55C7-995317B1BE71}"/>
              </a:ext>
            </a:extLst>
          </p:cNvPr>
          <p:cNvSpPr/>
          <p:nvPr/>
        </p:nvSpPr>
        <p:spPr>
          <a:xfrm>
            <a:off x="4083906" y="6525712"/>
            <a:ext cx="2631989" cy="4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EAE69AE-9BB4-8392-D5DF-9DF38CE261AA}"/>
              </a:ext>
            </a:extLst>
          </p:cNvPr>
          <p:cNvSpPr/>
          <p:nvPr/>
        </p:nvSpPr>
        <p:spPr>
          <a:xfrm>
            <a:off x="4019054" y="8229393"/>
            <a:ext cx="2631989" cy="49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Eco-Schools and Sustrans — Lisnasharragh Primary School">
            <a:extLst>
              <a:ext uri="{FF2B5EF4-FFF2-40B4-BE49-F238E27FC236}">
                <a16:creationId xmlns:a16="http://schemas.microsoft.com/office/drawing/2014/main" id="{4FE1A5AA-6744-5119-9B3C-8427D22854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83" t="5849" r="22001" b="4640"/>
          <a:stretch/>
        </p:blipFill>
        <p:spPr bwMode="auto">
          <a:xfrm>
            <a:off x="3429000" y="-19063"/>
            <a:ext cx="1736127" cy="226402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8D3EE8F-6D13-3C2D-72B0-3C04F0BA7784}"/>
              </a:ext>
            </a:extLst>
          </p:cNvPr>
          <p:cNvSpPr txBox="1"/>
          <p:nvPr/>
        </p:nvSpPr>
        <p:spPr>
          <a:xfrm>
            <a:off x="3901027" y="2237960"/>
            <a:ext cx="2916195" cy="24929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400" b="1">
                <a:latin typeface="Century Gothic"/>
              </a:rPr>
              <a:t> 2022-2023 </a:t>
            </a:r>
            <a:endParaRPr lang="en-GB" sz="1400" b="1">
              <a:latin typeface="Century Gothic" panose="020B0502020202020204" pitchFamily="34" charset="0"/>
            </a:endParaRPr>
          </a:p>
          <a:p>
            <a:pPr algn="ctr"/>
            <a:r>
              <a:rPr lang="en-GB" sz="1400" b="1">
                <a:latin typeface="Century Gothic"/>
              </a:rPr>
              <a:t>SUCCESSFUL GRANTS</a:t>
            </a:r>
            <a:endParaRPr lang="en-GB" sz="1400" b="1">
              <a:latin typeface="Century Gothic" panose="020B0502020202020204" pitchFamily="34" charset="0"/>
            </a:endParaRPr>
          </a:p>
          <a:p>
            <a:pPr algn="ctr"/>
            <a:endParaRPr lang="en-GB" sz="1600" b="1">
              <a:latin typeface="Century Gothic" panose="020B0502020202020204" pitchFamily="34" charset="0"/>
            </a:endParaRPr>
          </a:p>
          <a:p>
            <a:pPr algn="ctr"/>
            <a:r>
              <a:rPr lang="en-GB" sz="1400">
                <a:latin typeface="Century Gothic"/>
              </a:rPr>
              <a:t>We had a busy end to the academic year and were successful in obtaining 2 grants - one from the Ernest Cook Trust of £500, and another from Live Here Love Here for £2040.</a:t>
            </a:r>
          </a:p>
          <a:p>
            <a:pPr algn="ctr"/>
            <a:endParaRPr lang="en-GB" sz="1400">
              <a:latin typeface="Century Gothic"/>
            </a:endParaRPr>
          </a:p>
          <a:p>
            <a:pPr algn="ctr"/>
            <a:endParaRPr lang="en-GB" sz="1400">
              <a:latin typeface="Century Gothic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F3E460-8E2A-9E90-E117-DA1371653515}"/>
              </a:ext>
            </a:extLst>
          </p:cNvPr>
          <p:cNvSpPr txBox="1"/>
          <p:nvPr/>
        </p:nvSpPr>
        <p:spPr>
          <a:xfrm>
            <a:off x="-18677" y="3928622"/>
            <a:ext cx="396046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b="1">
                <a:latin typeface="Century Gothic" panose="020B0502020202020204" pitchFamily="34" charset="0"/>
              </a:rPr>
              <a:t>WHAT HAVE WE BEEN WORKING ON?</a:t>
            </a:r>
            <a:endParaRPr lang="en-US" sz="1400">
              <a:latin typeface="Century Gothic" panose="020B0502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F896E2-D786-6FBF-B167-76E256241C75}"/>
              </a:ext>
            </a:extLst>
          </p:cNvPr>
          <p:cNvSpPr txBox="1"/>
          <p:nvPr/>
        </p:nvSpPr>
        <p:spPr>
          <a:xfrm>
            <a:off x="3941796" y="8337014"/>
            <a:ext cx="2916199" cy="8002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b="1">
                <a:latin typeface="Century Gothic"/>
              </a:rPr>
              <a:t>ECO ETHOS</a:t>
            </a:r>
          </a:p>
          <a:p>
            <a:pPr algn="ctr"/>
            <a:r>
              <a:rPr lang="en-US" sz="1600" b="1">
                <a:latin typeface="Century Gothic"/>
              </a:rPr>
              <a:t>"BE CLEAN, BE GREEN, BE A RECYCLING MACHINE"</a:t>
            </a:r>
            <a:r>
              <a:rPr lang="en-US" sz="1400" b="1">
                <a:latin typeface="Century Gothic"/>
              </a:rPr>
              <a:t> </a:t>
            </a:r>
            <a:endParaRPr lang="en-US" sz="1400" b="1">
              <a:latin typeface="Century Gothic" panose="020B0502020202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73C4C32-3FDD-1474-1758-2B460F008A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5127" y="-12371"/>
            <a:ext cx="1692868" cy="225733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152A460-A8AC-9B2F-30BC-F950AB83322D}"/>
              </a:ext>
            </a:extLst>
          </p:cNvPr>
          <p:cNvSpPr txBox="1"/>
          <p:nvPr/>
        </p:nvSpPr>
        <p:spPr>
          <a:xfrm>
            <a:off x="-13358" y="4273014"/>
            <a:ext cx="3955147" cy="5086008"/>
          </a:xfrm>
          <a:prstGeom prst="rect">
            <a:avLst/>
          </a:prstGeom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350">
                <a:latin typeface="Century Gothic"/>
              </a:rPr>
              <a:t>We had massive success the last academic year (2022-2023), with achieving our Silver Eco Schools Award and being successful with our grant applications.</a:t>
            </a:r>
          </a:p>
          <a:p>
            <a:pPr algn="ctr"/>
            <a:endParaRPr lang="en-GB" sz="1350">
              <a:latin typeface="Century Gothic" panose="020B0502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350">
                <a:latin typeface="Century Gothic" panose="020B0502020202020204" pitchFamily="34" charset="0"/>
              </a:rPr>
              <a:t>We have been busy organising for ‘Wee Critters’ to come into school and deliver an educational experience for our year 8’s, which will take place on the 13</a:t>
            </a:r>
            <a:r>
              <a:rPr lang="en-GB" sz="1350" baseline="30000">
                <a:latin typeface="Century Gothic" panose="020B0502020202020204" pitchFamily="34" charset="0"/>
              </a:rPr>
              <a:t>th</a:t>
            </a:r>
            <a:r>
              <a:rPr lang="en-GB" sz="1350">
                <a:latin typeface="Century Gothic" panose="020B0502020202020204" pitchFamily="34" charset="0"/>
              </a:rPr>
              <a:t> December 2023.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350">
                <a:latin typeface="Century Gothic"/>
              </a:rPr>
              <a:t>We are in the final stages of sourcing the materials for our outdoor classroom which will be primarily constructed by Cardy Timber – a local timber merchant. With sourcing local materials, we are supporting small businesses within the community, and reducing transportation miles.</a:t>
            </a:r>
          </a:p>
          <a:p>
            <a:pPr algn="l"/>
            <a:endParaRPr lang="en-GB" sz="1350">
              <a:latin typeface="Century Gothic"/>
            </a:endParaRPr>
          </a:p>
          <a:p>
            <a:pPr algn="ctr"/>
            <a:r>
              <a:rPr lang="en-GB" sz="1350">
                <a:latin typeface="Century Gothic"/>
              </a:rPr>
              <a:t>Without the dedication of the Eco Committee in applying for grants, none of these amazing opportunities would have been possible. Thank you everyone.</a:t>
            </a:r>
          </a:p>
          <a:p>
            <a:pPr algn="ctr"/>
            <a:endParaRPr lang="en-GB" sz="1400">
              <a:latin typeface="Century Gothic" panose="020B050202020202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8BAE355-D225-5F6D-4DD6-FBC4342CF5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199" y="6699397"/>
            <a:ext cx="2916195" cy="147180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8AFE1F5-8FF6-D764-87C8-D23AA3629C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199" y="4304387"/>
            <a:ext cx="2904791" cy="232702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5C55C92-001E-EE03-76B5-DC4CBF41198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35110"/>
            <a:ext cx="3941791" cy="169486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D90DD5B-0C14-8DC0-C492-B9EEED8ED506}"/>
              </a:ext>
            </a:extLst>
          </p:cNvPr>
          <p:cNvSpPr/>
          <p:nvPr/>
        </p:nvSpPr>
        <p:spPr>
          <a:xfrm>
            <a:off x="3953199" y="2225375"/>
            <a:ext cx="2886808" cy="6911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207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abab820-a68a-4c0e-8964-30bdfeaa570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8B9C56AED67540A178ABC47790BAD2" ma:contentTypeVersion="14" ma:contentTypeDescription="Create a new document." ma:contentTypeScope="" ma:versionID="11f75dec68c1cf9f0d6b0bf055ca5c8c">
  <xsd:schema xmlns:xsd="http://www.w3.org/2001/XMLSchema" xmlns:xs="http://www.w3.org/2001/XMLSchema" xmlns:p="http://schemas.microsoft.com/office/2006/metadata/properties" xmlns:ns3="0abab820-a68a-4c0e-8964-30bdfeaa570c" xmlns:ns4="95e844f3-294d-47fe-ba6c-3a743036c3b4" targetNamespace="http://schemas.microsoft.com/office/2006/metadata/properties" ma:root="true" ma:fieldsID="9a8d1a56832c3b3363503497f72260aa" ns3:_="" ns4:_="">
    <xsd:import namespace="0abab820-a68a-4c0e-8964-30bdfeaa570c"/>
    <xsd:import namespace="95e844f3-294d-47fe-ba6c-3a743036c3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3:MediaServiceObjectDetectorVersions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bab820-a68a-4c0e-8964-30bdfeaa57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internalName="MediaServiceDateTaken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e844f3-294d-47fe-ba6c-3a743036c3b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449A86-61B4-4F6C-B93A-46A8CB02DD52}">
  <ds:schemaRefs>
    <ds:schemaRef ds:uri="0abab820-a68a-4c0e-8964-30bdfeaa570c"/>
    <ds:schemaRef ds:uri="95e844f3-294d-47fe-ba6c-3a743036c3b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A6A1714-D772-4031-93D0-9854EE51A19E}">
  <ds:schemaRefs>
    <ds:schemaRef ds:uri="0abab820-a68a-4c0e-8964-30bdfeaa570c"/>
    <ds:schemaRef ds:uri="95e844f3-294d-47fe-ba6c-3a743036c3b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481D3F9-CB47-4D93-BF8C-59353F1390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203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 Diaz Morris</dc:creator>
  <cp:lastModifiedBy>L Mcbride</cp:lastModifiedBy>
  <cp:revision>2</cp:revision>
  <dcterms:created xsi:type="dcterms:W3CDTF">2023-01-20T10:11:43Z</dcterms:created>
  <dcterms:modified xsi:type="dcterms:W3CDTF">2023-10-24T14:07:02Z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0x0101003A8B9C56AED67540A178ABC47790BAD2</vt:lpwstr>
  </property>
</Properties>
</file>